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95" r:id="rId5"/>
    <p:sldId id="259" r:id="rId6"/>
    <p:sldId id="260" r:id="rId7"/>
    <p:sldId id="261" r:id="rId8"/>
    <p:sldId id="265" r:id="rId9"/>
    <p:sldId id="264" r:id="rId10"/>
    <p:sldId id="268" r:id="rId11"/>
    <p:sldId id="271" r:id="rId12"/>
    <p:sldId id="266" r:id="rId13"/>
    <p:sldId id="274" r:id="rId14"/>
    <p:sldId id="273" r:id="rId15"/>
    <p:sldId id="267" r:id="rId16"/>
    <p:sldId id="277" r:id="rId17"/>
    <p:sldId id="270" r:id="rId18"/>
    <p:sldId id="275" r:id="rId19"/>
    <p:sldId id="298" r:id="rId20"/>
    <p:sldId id="279" r:id="rId21"/>
    <p:sldId id="280" r:id="rId22"/>
    <p:sldId id="29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FDEC28-40C8-FF44-B6DB-BA49DC416F04}">
          <p14:sldIdLst>
            <p14:sldId id="256"/>
            <p14:sldId id="257"/>
            <p14:sldId id="258"/>
            <p14:sldId id="295"/>
            <p14:sldId id="259"/>
            <p14:sldId id="260"/>
            <p14:sldId id="261"/>
            <p14:sldId id="265"/>
            <p14:sldId id="264"/>
            <p14:sldId id="268"/>
            <p14:sldId id="271"/>
            <p14:sldId id="266"/>
            <p14:sldId id="274"/>
            <p14:sldId id="273"/>
            <p14:sldId id="267"/>
            <p14:sldId id="277"/>
            <p14:sldId id="270"/>
            <p14:sldId id="275"/>
            <p14:sldId id="298"/>
            <p14:sldId id="279"/>
            <p14:sldId id="280"/>
          </p14:sldIdLst>
        </p14:section>
        <p14:section name="Hall MHD" id="{D3789B34-437F-7544-899A-53F897150D84}">
          <p14:sldIdLst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13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8BA4-9C0A-F742-BA8E-587B540F2CB4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41C0-31EF-274B-9933-3C6CD008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0.avi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avi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avi"/><Relationship Id="rId1" Type="http://schemas.microsoft.com/office/2007/relationships/media" Target="../media/media11.avi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avi"/><Relationship Id="rId1" Type="http://schemas.microsoft.com/office/2007/relationships/media" Target="../media/media12.avi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MHD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Justin Angus</a:t>
            </a:r>
          </a:p>
        </p:txBody>
      </p:sp>
    </p:spTree>
    <p:extLst>
      <p:ext uri="{BB962C8B-B14F-4D97-AF65-F5344CB8AC3E}">
        <p14:creationId xmlns:p14="http://schemas.microsoft.com/office/powerpoint/2010/main" val="192174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73456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985D-189F-0143-A494-D4D415EF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(top), </a:t>
            </a:r>
            <a:r>
              <a:rPr lang="en-US" dirty="0" err="1"/>
              <a:t>nz</a:t>
            </a:r>
            <a:r>
              <a:rPr lang="en-US" dirty="0"/>
              <a:t>=320 (bottom)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A541AFC5-F3E7-F44A-B94A-4D264BA595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2507372"/>
            <a:ext cx="13451508" cy="1494612"/>
          </a:xfrm>
        </p:spPr>
      </p:pic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BEC2CF6B-5931-4B45-9091-069EC28C74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6894" y="4438993"/>
            <a:ext cx="13451508" cy="14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6F154D-A30A-8845-A18E-6D2F428E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4" y="1451052"/>
            <a:ext cx="3163824" cy="5273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85028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=10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065347-2B9B-EA4D-9774-827CF6C9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02" y="1451052"/>
            <a:ext cx="3163824" cy="52730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278E93-0A67-4C44-8863-B61794298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729" y="1457149"/>
            <a:ext cx="3160166" cy="5266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400x800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488017" y="1802296"/>
            <a:ext cx="3286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really observer linear stage for </a:t>
            </a:r>
            <a:r>
              <a:rPr lang="en-US" dirty="0" err="1"/>
              <a:t>kR</a:t>
            </a:r>
            <a:r>
              <a:rPr lang="en-US" dirty="0"/>
              <a:t>=30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0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analysis for </a:t>
            </a:r>
            <a:r>
              <a:rPr lang="en-US" dirty="0" err="1"/>
              <a:t>kR</a:t>
            </a:r>
            <a:r>
              <a:rPr lang="en-US" dirty="0"/>
              <a:t>=10 seed agrees well with that from </a:t>
            </a:r>
            <a:r>
              <a:rPr lang="en-US" dirty="0" err="1"/>
              <a:t>Parashiv</a:t>
            </a:r>
            <a:r>
              <a:rPr lang="en-US" dirty="0"/>
              <a:t> 2010 for first and second harmonics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543806" y="1667083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stage matches well for first and 2</a:t>
            </a:r>
            <a:r>
              <a:rPr lang="en-US" baseline="30000" dirty="0"/>
              <a:t>nd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harmonic in my simulation is </a:t>
            </a:r>
            <a:r>
              <a:rPr lang="en-US" dirty="0" err="1"/>
              <a:t>kinda</a:t>
            </a:r>
            <a:r>
              <a:rPr lang="en-US" dirty="0"/>
              <a:t> wonky during linear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 saturation stage from my sim matches their sim very well for first 3 harmonics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my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</a:t>
            </a:r>
            <a:r>
              <a:rPr lang="en-US" dirty="0" err="1"/>
              <a:t>Parashiv</a:t>
            </a:r>
            <a:r>
              <a:rPr lang="en-US" dirty="0"/>
              <a:t> 2010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2.08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3.02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sim</a:t>
            </a:r>
            <a:endParaRPr lang="en-US" b="1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B6472-DB68-FD42-BDB8-D74865C6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05" y="1885417"/>
            <a:ext cx="3466510" cy="4641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0B7817-ACAA-7441-8337-84C2904FAB8E}"/>
              </a:ext>
            </a:extLst>
          </p:cNvPr>
          <p:cNvSpPr txBox="1"/>
          <p:nvPr/>
        </p:nvSpPr>
        <p:spPr>
          <a:xfrm>
            <a:off x="5234609" y="1703651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Parashiv</a:t>
            </a:r>
            <a:r>
              <a:rPr lang="en-US" b="1" dirty="0"/>
              <a:t> 2010 pop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7795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3rd harmonic is observed when doing Fourier analysis of entropy density (S)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E09B11-2254-1D4F-95BF-EB3CBC85D1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27" t="2449" r="10484" b="48579"/>
          <a:stretch/>
        </p:blipFill>
        <p:spPr>
          <a:xfrm>
            <a:off x="189433" y="2318685"/>
            <a:ext cx="3986401" cy="377511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A0038C-7348-D848-890A-5995132936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291" t="2449" r="13479" b="48579"/>
          <a:stretch/>
        </p:blipFill>
        <p:spPr>
          <a:xfrm>
            <a:off x="4387841" y="2318685"/>
            <a:ext cx="3803280" cy="377511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10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2.14 (</a:t>
            </a:r>
            <a:r>
              <a:rPr lang="en-US" dirty="0" err="1"/>
              <a:t>kR</a:t>
            </a:r>
            <a:r>
              <a:rPr lang="en-US" dirty="0"/>
              <a:t>=20)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3.28 (</a:t>
            </a:r>
            <a:r>
              <a:rPr lang="en-US" dirty="0" err="1"/>
              <a:t>kR</a:t>
            </a:r>
            <a:r>
              <a:rPr lang="en-US" dirty="0"/>
              <a:t>=30)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430741" y="194935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273534" y="193408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87719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=5 mode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A64709-042E-6049-8C14-7FE7EF80D4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297" y="1456198"/>
            <a:ext cx="3159070" cy="52651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5DEC7-D5C3-FF4B-B350-A3136DC53A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29524" y="1456199"/>
            <a:ext cx="3159070" cy="526511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0BBA7-054C-FA4A-8477-11477597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41" y="1456198"/>
            <a:ext cx="3154680" cy="5257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320x800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of 3</a:t>
            </a:r>
            <a:r>
              <a:rPr lang="en-US" baseline="30000" dirty="0"/>
              <a:t>rd</a:t>
            </a:r>
            <a:r>
              <a:rPr lang="en-US" dirty="0"/>
              <a:t> harmonic during linear stage is </a:t>
            </a:r>
            <a:r>
              <a:rPr lang="en-US" dirty="0" err="1"/>
              <a:t>kinda</a:t>
            </a:r>
            <a:r>
              <a:rPr lang="en-US" dirty="0"/>
              <a:t>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in highest resolution sim does there appear to be a linear phase to the 3</a:t>
            </a:r>
            <a:r>
              <a:rPr lang="en-US" baseline="30000" dirty="0"/>
              <a:t>rd</a:t>
            </a:r>
            <a:r>
              <a:rPr lang="en-US" dirty="0"/>
              <a:t> harmonic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Fourier modes develop in highest resolution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6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ABA58-710E-6B4E-BD3F-048275F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growth of 2nd and 3</a:t>
            </a:r>
            <a:r>
              <a:rPr lang="en-US" baseline="30000" dirty="0"/>
              <a:t>rd</a:t>
            </a:r>
            <a:r>
              <a:rPr lang="en-US" dirty="0"/>
              <a:t> harmonics is closer to theory when looking at entropy density 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21B0C-589C-2448-BE33-657276090804}"/>
              </a:ext>
            </a:extLst>
          </p:cNvPr>
          <p:cNvSpPr txBox="1"/>
          <p:nvPr/>
        </p:nvSpPr>
        <p:spPr>
          <a:xfrm>
            <a:off x="8488017" y="2605378"/>
            <a:ext cx="3286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</a:t>
            </a:r>
            <a:r>
              <a:rPr lang="en-US" dirty="0"/>
              <a:t> = 5 seeded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1.62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2.75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1.81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2.71 (</a:t>
            </a:r>
            <a:r>
              <a:rPr lang="en-US" dirty="0" err="1"/>
              <a:t>kR</a:t>
            </a:r>
            <a:r>
              <a:rPr lang="en-US" dirty="0"/>
              <a:t>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suggests higher harmonics should have linear growth rates proportional to 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5FBFD-B0D9-8C40-93B2-72ECBCFAC6CE}"/>
              </a:ext>
            </a:extLst>
          </p:cNvPr>
          <p:cNvSpPr txBox="1"/>
          <p:nvPr/>
        </p:nvSpPr>
        <p:spPr>
          <a:xfrm>
            <a:off x="5597718" y="1981275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S=P/N</a:t>
            </a:r>
            <a:r>
              <a:rPr lang="en-US" b="1" baseline="30000" dirty="0"/>
              <a:t>γ-1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2405E-13FD-4446-ACA0-2B5FCF8D0D8C}"/>
              </a:ext>
            </a:extLst>
          </p:cNvPr>
          <p:cNvSpPr txBox="1"/>
          <p:nvPr/>
        </p:nvSpPr>
        <p:spPr>
          <a:xfrm>
            <a:off x="1734710" y="200440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density (N)</a:t>
            </a:r>
            <a:endParaRPr lang="en-US" b="1" baseline="30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226D06-7027-BC4A-ACE2-319212CACF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632" t="2492" r="9571" b="49311"/>
          <a:stretch/>
        </p:blipFill>
        <p:spPr>
          <a:xfrm>
            <a:off x="528524" y="2350607"/>
            <a:ext cx="3963964" cy="366853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D0550A-F21D-8342-A28C-A624551BBC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205" t="2492" r="9520" b="49311"/>
          <a:stretch/>
        </p:blipFill>
        <p:spPr>
          <a:xfrm>
            <a:off x="4492488" y="2350607"/>
            <a:ext cx="3935896" cy="3707599"/>
          </a:xfrm>
        </p:spPr>
      </p:pic>
    </p:spTree>
    <p:extLst>
      <p:ext uri="{BB962C8B-B14F-4D97-AF65-F5344CB8AC3E}">
        <p14:creationId xmlns:p14="http://schemas.microsoft.com/office/powerpoint/2010/main" val="162096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F565C3-169C-6544-B63D-EFDF2E11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6" y="1473051"/>
            <a:ext cx="3154680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B0AC7C-F00B-4242-8540-E2D1F854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458739" cy="64204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amplitudes for seeded </a:t>
            </a:r>
            <a:r>
              <a:rPr lang="en-US" dirty="0" err="1"/>
              <a:t>kR</a:t>
            </a:r>
            <a:r>
              <a:rPr lang="en-US" dirty="0"/>
              <a:t>=1 mode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F3821A-2547-374E-A025-8ACEA9F9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18" y="1473051"/>
            <a:ext cx="3154680" cy="5257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069D9-9BF8-EF4A-B67C-1F726C1D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45" y="1473051"/>
            <a:ext cx="3154680" cy="5257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5A29FB-C2C5-B240-8896-CA1910F39552}"/>
              </a:ext>
            </a:extLst>
          </p:cNvPr>
          <p:cNvSpPr txBox="1"/>
          <p:nvPr/>
        </p:nvSpPr>
        <p:spPr>
          <a:xfrm>
            <a:off x="8527774" y="1635684"/>
            <a:ext cx="3286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of these modes during nonlinear saturation are not similar for each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z-resolution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higher dominant mode near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rates from 160x800 sim 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0.55 (</a:t>
            </a:r>
            <a:r>
              <a:rPr lang="en-US" dirty="0" err="1"/>
              <a:t>kR</a:t>
            </a:r>
            <a:r>
              <a:rPr lang="en-US" dirty="0"/>
              <a:t>=2)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0.69 (</a:t>
            </a:r>
            <a:r>
              <a:rPr lang="en-US" dirty="0" err="1"/>
              <a:t>kR</a:t>
            </a:r>
            <a:r>
              <a:rPr lang="en-US" dirty="0"/>
              <a:t>=3)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018F6-A31B-FA4C-8702-3B3EC0DDEE04}"/>
              </a:ext>
            </a:extLst>
          </p:cNvPr>
          <p:cNvSpPr txBox="1"/>
          <p:nvPr/>
        </p:nvSpPr>
        <p:spPr>
          <a:xfrm>
            <a:off x="3681514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80x400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85107-79AD-FF4A-80EF-5CDD6D4D8726}"/>
              </a:ext>
            </a:extLst>
          </p:cNvPr>
          <p:cNvSpPr txBox="1"/>
          <p:nvPr/>
        </p:nvSpPr>
        <p:spPr>
          <a:xfrm>
            <a:off x="997287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80x200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621B3-72FC-9946-8492-869FA53FFBF9}"/>
              </a:ext>
            </a:extLst>
          </p:cNvPr>
          <p:cNvSpPr txBox="1"/>
          <p:nvPr/>
        </p:nvSpPr>
        <p:spPr>
          <a:xfrm>
            <a:off x="6365741" y="1221965"/>
            <a:ext cx="145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160x800</a:t>
            </a:r>
          </a:p>
        </p:txBody>
      </p:sp>
    </p:spTree>
    <p:extLst>
      <p:ext uri="{BB962C8B-B14F-4D97-AF65-F5344CB8AC3E}">
        <p14:creationId xmlns:p14="http://schemas.microsoft.com/office/powerpoint/2010/main" val="898680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7485-38A8-5240-827D-8BD1FE55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Seeded mode growth rates from shear-free sims matches well with </a:t>
            </a:r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11461D-CDF5-824D-B83C-AE98153EA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35997"/>
            <a:ext cx="5181600" cy="33305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9DB3E-A9F7-2248-8D0B-1D2A2F982F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Seeded mode growth rates from simulations are (indicated by red arrows placed on Fig. 2 of </a:t>
            </a:r>
            <a:r>
              <a:rPr lang="en-US" dirty="0" err="1"/>
              <a:t>Paraschiv</a:t>
            </a:r>
            <a:r>
              <a:rPr lang="en-US" dirty="0"/>
              <a:t> 2010)</a:t>
            </a:r>
          </a:p>
          <a:p>
            <a:pPr lvl="1"/>
            <a:r>
              <a:rPr lang="en-US" dirty="0"/>
              <a:t>1.07 (</a:t>
            </a:r>
            <a:r>
              <a:rPr lang="en-US" dirty="0" err="1"/>
              <a:t>kR</a:t>
            </a:r>
            <a:r>
              <a:rPr lang="en-US" dirty="0"/>
              <a:t>=10)</a:t>
            </a:r>
          </a:p>
          <a:p>
            <a:pPr lvl="1"/>
            <a:r>
              <a:rPr lang="en-US" dirty="0"/>
              <a:t>0.90 (</a:t>
            </a:r>
            <a:r>
              <a:rPr lang="en-US" dirty="0" err="1"/>
              <a:t>kR</a:t>
            </a:r>
            <a:r>
              <a:rPr lang="en-US" dirty="0"/>
              <a:t>=5)</a:t>
            </a:r>
          </a:p>
          <a:p>
            <a:pPr lvl="1"/>
            <a:r>
              <a:rPr lang="en-US" dirty="0"/>
              <a:t>0.30 (</a:t>
            </a:r>
            <a:r>
              <a:rPr lang="en-US" dirty="0" err="1"/>
              <a:t>kR</a:t>
            </a:r>
            <a:r>
              <a:rPr lang="en-US" dirty="0"/>
              <a:t>=1)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EE308-EF3B-D641-A9E6-1C3A292EFDF3}"/>
              </a:ext>
            </a:extLst>
          </p:cNvPr>
          <p:cNvCxnSpPr/>
          <p:nvPr/>
        </p:nvCxnSpPr>
        <p:spPr>
          <a:xfrm>
            <a:off x="1836751" y="4627659"/>
            <a:ext cx="310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AC8C59-893D-AA46-A355-40BBF33E1227}"/>
              </a:ext>
            </a:extLst>
          </p:cNvPr>
          <p:cNvCxnSpPr>
            <a:cxnSpLocks/>
          </p:cNvCxnSpPr>
          <p:nvPr/>
        </p:nvCxnSpPr>
        <p:spPr>
          <a:xfrm>
            <a:off x="1836751" y="3635071"/>
            <a:ext cx="15743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19B1F-0BDC-824F-A8FA-7D5B67EF72DA}"/>
              </a:ext>
            </a:extLst>
          </p:cNvPr>
          <p:cNvCxnSpPr>
            <a:cxnSpLocks/>
          </p:cNvCxnSpPr>
          <p:nvPr/>
        </p:nvCxnSpPr>
        <p:spPr>
          <a:xfrm>
            <a:off x="1836751" y="3350149"/>
            <a:ext cx="32361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254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CCC91-86DC-594A-97F6-A6681AC96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Seeded mode amplitudes vs time from Ideal MHD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59F507-AE4F-CA4B-B7B5-C9A0513A3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287465"/>
              </p:ext>
            </p:extLst>
          </p:nvPr>
        </p:nvGraphicFramePr>
        <p:xfrm>
          <a:off x="9516862" y="2930205"/>
          <a:ext cx="2134586" cy="2316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293">
                  <a:extLst>
                    <a:ext uri="{9D8B030D-6E8A-4147-A177-3AD203B41FA5}">
                      <a16:colId xmlns:a16="http://schemas.microsoft.com/office/drawing/2014/main" val="2989171762"/>
                    </a:ext>
                  </a:extLst>
                </a:gridCol>
                <a:gridCol w="1067293">
                  <a:extLst>
                    <a:ext uri="{9D8B030D-6E8A-4147-A177-3AD203B41FA5}">
                      <a16:colId xmlns:a16="http://schemas.microsoft.com/office/drawing/2014/main" val="750246469"/>
                    </a:ext>
                  </a:extLst>
                </a:gridCol>
              </a:tblGrid>
              <a:tr h="38608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γt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411185"/>
                  </a:ext>
                </a:extLst>
              </a:tr>
              <a:tr h="386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685389"/>
                  </a:ext>
                </a:extLst>
              </a:tr>
              <a:tr h="386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568842"/>
                  </a:ext>
                </a:extLst>
              </a:tr>
              <a:tr h="386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93749"/>
                  </a:ext>
                </a:extLst>
              </a:tr>
              <a:tr h="386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83660"/>
                  </a:ext>
                </a:extLst>
              </a:tr>
              <a:tr h="3860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943117"/>
                  </a:ext>
                </a:extLst>
              </a:tr>
            </a:tbl>
          </a:graphicData>
        </a:graphic>
      </p:graphicFrame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2D0AD39-404C-3643-82B4-D0EC26DC5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22" r="6575"/>
          <a:stretch/>
        </p:blipFill>
        <p:spPr>
          <a:xfrm>
            <a:off x="346229" y="1935332"/>
            <a:ext cx="8652110" cy="4364724"/>
          </a:xfrm>
        </p:spPr>
      </p:pic>
    </p:spTree>
    <p:extLst>
      <p:ext uri="{BB962C8B-B14F-4D97-AF65-F5344CB8AC3E}">
        <p14:creationId xmlns:p14="http://schemas.microsoft.com/office/powerpoint/2010/main" val="157886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Torr</a:t>
            </a:r>
            <a:r>
              <a:rPr lang="en-US" dirty="0"/>
              <a:t> D with kJ pulse</a:t>
            </a:r>
          </a:p>
        </p:txBody>
      </p:sp>
      <p:pic>
        <p:nvPicPr>
          <p:cNvPr id="4" name="dpf1Dmovi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8100" y="1825625"/>
            <a:ext cx="7035800" cy="4351338"/>
          </a:xfrm>
        </p:spPr>
      </p:pic>
    </p:spTree>
    <p:extLst>
      <p:ext uri="{BB962C8B-B14F-4D97-AF65-F5344CB8AC3E}">
        <p14:creationId xmlns:p14="http://schemas.microsoft.com/office/powerpoint/2010/main" val="6245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80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513AC73-9D3D-954D-AE86-F815BCFD4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23" r="6680"/>
          <a:stretch/>
        </p:blipFill>
        <p:spPr>
          <a:xfrm>
            <a:off x="1005419" y="3982101"/>
            <a:ext cx="8366654" cy="2400351"/>
          </a:xfrm>
        </p:spPr>
      </p:pic>
    </p:spTree>
    <p:extLst>
      <p:ext uri="{BB962C8B-B14F-4D97-AF65-F5344CB8AC3E}">
        <p14:creationId xmlns:p14="http://schemas.microsoft.com/office/powerpoint/2010/main" val="110987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7A256D-4423-C54C-A752-4B328BBA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3364" cy="976787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contours for seeded </a:t>
            </a:r>
            <a:r>
              <a:rPr lang="en-US" dirty="0" err="1"/>
              <a:t>kR</a:t>
            </a:r>
            <a:r>
              <a:rPr lang="en-US" dirty="0"/>
              <a:t>=10 mode at different stages in good agreement with other sims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388769-F1A7-2747-90AB-00E32D218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3" r="5496"/>
          <a:stretch/>
        </p:blipFill>
        <p:spPr>
          <a:xfrm>
            <a:off x="897087" y="4016373"/>
            <a:ext cx="8583317" cy="233180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080FB3-DD59-7E4D-B128-FDA52AA48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9" y="1840675"/>
            <a:ext cx="7561294" cy="1929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B075-64E4-E848-8A70-A49B59BDC85C}"/>
              </a:ext>
            </a:extLst>
          </p:cNvPr>
          <p:cNvSpPr txBox="1"/>
          <p:nvPr/>
        </p:nvSpPr>
        <p:spPr>
          <a:xfrm>
            <a:off x="9381506" y="1840675"/>
            <a:ext cx="24581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tried to follow their normalization, but off by about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 in 2010 pop paper is said to be 80 in z for each mode and 1000-1500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resolution is 400 in z for each mode and 800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time slices are at slightly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0DC0B-8076-784C-AD66-E734816D0BFE}"/>
              </a:ext>
            </a:extLst>
          </p:cNvPr>
          <p:cNvSpPr txBox="1"/>
          <p:nvPr/>
        </p:nvSpPr>
        <p:spPr>
          <a:xfrm>
            <a:off x="201881" y="2315688"/>
            <a:ext cx="111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Paraschiv</a:t>
            </a:r>
            <a:r>
              <a:rPr lang="en-US" dirty="0"/>
              <a:t>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C6FBE-6216-F84F-B34C-F8E3808CD363}"/>
              </a:ext>
            </a:extLst>
          </p:cNvPr>
          <p:cNvSpPr txBox="1"/>
          <p:nvPr/>
        </p:nvSpPr>
        <p:spPr>
          <a:xfrm>
            <a:off x="201881" y="4859112"/>
            <a:ext cx="90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Angus 2018</a:t>
            </a:r>
          </a:p>
        </p:txBody>
      </p:sp>
    </p:spTree>
    <p:extLst>
      <p:ext uri="{BB962C8B-B14F-4D97-AF65-F5344CB8AC3E}">
        <p14:creationId xmlns:p14="http://schemas.microsoft.com/office/powerpoint/2010/main" val="4281770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(Li/r0=5.0e-3)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DE2CCB75-2C51-7842-AAA5-7845260363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5477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19BB-1B60-574C-956B-F0AEFC17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MHD (</a:t>
            </a:r>
            <a:r>
              <a:rPr lang="en-US" dirty="0" err="1"/>
              <a:t>JxB</a:t>
            </a:r>
            <a:r>
              <a:rPr lang="en-US" dirty="0"/>
              <a:t> and </a:t>
            </a:r>
            <a:r>
              <a:rPr lang="en-US" dirty="0" err="1"/>
              <a:t>gradP</a:t>
            </a:r>
            <a:r>
              <a:rPr lang="en-US" dirty="0"/>
              <a:t>) (Li/r0=1.0e-1)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DD67E6C6-61B1-9140-9C17-C5F05A3378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47900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5233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Torr</a:t>
            </a:r>
            <a:r>
              <a:rPr lang="en-US" dirty="0"/>
              <a:t> D with kJ pulse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1945" t="-1" r="-557" b="-2531"/>
          <a:stretch/>
        </p:blipFill>
        <p:spPr>
          <a:xfrm>
            <a:off x="6398934" y="616426"/>
            <a:ext cx="3749039" cy="822960"/>
          </a:xfrm>
          <a:prstGeom prst="rect">
            <a:avLst/>
          </a:prstGeom>
        </p:spPr>
      </p:pic>
      <p:pic>
        <p:nvPicPr>
          <p:cNvPr id="6" name="dpf1Dmovi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3" y="1825625"/>
            <a:ext cx="10442575" cy="4351338"/>
          </a:xfrm>
        </p:spPr>
      </p:pic>
    </p:spTree>
    <p:extLst>
      <p:ext uri="{BB962C8B-B14F-4D97-AF65-F5344CB8AC3E}">
        <p14:creationId xmlns:p14="http://schemas.microsoft.com/office/powerpoint/2010/main" val="3810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1ADB-55A3-6043-8CD2-A75ECD17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conservation seems to degrade once shock </a:t>
            </a:r>
            <a:r>
              <a:rPr lang="en-US"/>
              <a:t>sets it</a:t>
            </a:r>
          </a:p>
        </p:txBody>
      </p:sp>
      <p:pic>
        <p:nvPicPr>
          <p:cNvPr id="4" name="dpf1Dmovie.avi">
            <a:hlinkClick r:id="" action="ppaction://media"/>
            <a:extLst>
              <a:ext uri="{FF2B5EF4-FFF2-40B4-BE49-F238E27FC236}">
                <a16:creationId xmlns:a16="http://schemas.microsoft.com/office/drawing/2014/main" id="{4ECE7200-C430-8C4D-A411-3F41BA823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1850" y="1825625"/>
            <a:ext cx="7986713" cy="4351338"/>
          </a:xfrm>
        </p:spPr>
      </p:pic>
    </p:spTree>
    <p:extLst>
      <p:ext uri="{BB962C8B-B14F-4D97-AF65-F5344CB8AC3E}">
        <p14:creationId xmlns:p14="http://schemas.microsoft.com/office/powerpoint/2010/main" val="47507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97EC-77BA-A448-86C8-B698603B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=400</a:t>
            </a:r>
          </a:p>
        </p:txBody>
      </p:sp>
      <p:pic>
        <p:nvPicPr>
          <p:cNvPr id="7" name="2Dpinch.avi">
            <a:hlinkClick r:id="" action="ppaction://media"/>
            <a:extLst>
              <a:ext uri="{FF2B5EF4-FFF2-40B4-BE49-F238E27FC236}">
                <a16:creationId xmlns:a16="http://schemas.microsoft.com/office/drawing/2014/main" id="{59C029E7-28C0-AB4A-8791-3F7BFF2856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0019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=80, </a:t>
            </a:r>
            <a:r>
              <a:rPr lang="en-US" dirty="0" err="1"/>
              <a:t>nr</a:t>
            </a:r>
            <a:r>
              <a:rPr lang="en-US" dirty="0"/>
              <a:t>=800 (slight asymmetry in z?) 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17EE14FD-8559-BF43-AB87-206A426338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867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</a:t>
            </a:r>
          </a:p>
        </p:txBody>
      </p:sp>
      <p:pic>
        <p:nvPicPr>
          <p:cNvPr id="6" name="2Dpinch.avi">
            <a:hlinkClick r:id="" action="ppaction://media"/>
            <a:extLst>
              <a:ext uri="{FF2B5EF4-FFF2-40B4-BE49-F238E27FC236}">
                <a16:creationId xmlns:a16="http://schemas.microsoft.com/office/drawing/2014/main" id="{E98916E9-160D-784A-8018-2EDF5B71F9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8730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E3C-F3C9-A447-8797-692FECD3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=10,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5" name="2Dpinch.avi">
            <a:hlinkClick r:id="" action="ppaction://media"/>
            <a:extLst>
              <a:ext uri="{FF2B5EF4-FFF2-40B4-BE49-F238E27FC236}">
                <a16:creationId xmlns:a16="http://schemas.microsoft.com/office/drawing/2014/main" id="{A7E247A6-1C55-6747-8A65-9F6D005A1C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7229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18958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8466-DA73-3542-8F54-F5F48346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</a:t>
            </a:r>
            <a:r>
              <a:rPr lang="en-US" dirty="0"/>
              <a:t>=5, </a:t>
            </a:r>
            <a:r>
              <a:rPr lang="en-US" dirty="0" err="1"/>
              <a:t>nz</a:t>
            </a:r>
            <a:r>
              <a:rPr lang="en-US" dirty="0"/>
              <a:t>=160, </a:t>
            </a:r>
            <a:r>
              <a:rPr lang="en-US" dirty="0" err="1"/>
              <a:t>nr</a:t>
            </a:r>
            <a:r>
              <a:rPr lang="en-US" dirty="0"/>
              <a:t>=800 (to scale)</a:t>
            </a:r>
          </a:p>
        </p:txBody>
      </p:sp>
      <p:pic>
        <p:nvPicPr>
          <p:cNvPr id="4" name="2Dpinch.avi">
            <a:hlinkClick r:id="" action="ppaction://media"/>
            <a:extLst>
              <a:ext uri="{FF2B5EF4-FFF2-40B4-BE49-F238E27FC236}">
                <a16:creationId xmlns:a16="http://schemas.microsoft.com/office/drawing/2014/main" id="{476873D9-2B27-FC48-84E3-68D4875FBD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41344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11286</TotalTime>
  <Words>862</Words>
  <Application>Microsoft Macintosh PowerPoint</Application>
  <PresentationFormat>Widescreen</PresentationFormat>
  <Paragraphs>120</Paragraphs>
  <Slides>23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My MHD code</vt:lpstr>
      <vt:lpstr>2 Torr D with kJ pulse</vt:lpstr>
      <vt:lpstr>2 Torr D with kJ pulse</vt:lpstr>
      <vt:lpstr>Energy conservation seems to degrade once shock sets it</vt:lpstr>
      <vt:lpstr>kR=10, nz=80, nr=400</vt:lpstr>
      <vt:lpstr>kR=10, nz=80, nr=800 (slight asymmetry in z?) </vt:lpstr>
      <vt:lpstr>kR=10, nz=160, nr=800</vt:lpstr>
      <vt:lpstr>kR=10, nz=160, nr=800 (to scale)</vt:lpstr>
      <vt:lpstr>kR=5, nz=160, nr=800 (to scale)</vt:lpstr>
      <vt:lpstr>kR=5, nz=160, nr=800 (to scale)</vt:lpstr>
      <vt:lpstr>kR=1, nz=160, nr=800 (top), nz=320 (bottom)</vt:lpstr>
      <vt:lpstr>Fourier amplitudes for seeded kR=10 mode</vt:lpstr>
      <vt:lpstr>Mode analysis for kR=10 seed agrees well with that from Parashiv 2010 for first and second harmonics</vt:lpstr>
      <vt:lpstr>Linear growth of 3rd harmonic is observed when doing Fourier analysis of entropy density (S)</vt:lpstr>
      <vt:lpstr>Fourier amplitudes for seeded kR=5 mode</vt:lpstr>
      <vt:lpstr>Linear growth of 2nd and 3rd harmonics is closer to theory when looking at entropy density (S)</vt:lpstr>
      <vt:lpstr>Fourier amplitudes for seeded kR=1 mode</vt:lpstr>
      <vt:lpstr>Seeded mode growth rates from shear-free sims matches well with Paraschiv 2010</vt:lpstr>
      <vt:lpstr>Seeded mode amplitudes vs time from Ideal MHD</vt:lpstr>
      <vt:lpstr>Density contours for seeded kR=10 mode at different stages in good agreement with other sims</vt:lpstr>
      <vt:lpstr>Density contours for seeded kR=10 mode at different stages in good agreement with other sims</vt:lpstr>
      <vt:lpstr>Hall MHD (JxB and gradP) (Li/r0=5.0e-3)</vt:lpstr>
      <vt:lpstr>Hall MHD (JxB and gradP) (Li/r0=1.0e-1)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MHD code</dc:title>
  <dc:creator>Angus, Justin Ray</dc:creator>
  <cp:lastModifiedBy>Angus, Justin Ray</cp:lastModifiedBy>
  <cp:revision>95</cp:revision>
  <dcterms:created xsi:type="dcterms:W3CDTF">2018-01-08T04:18:50Z</dcterms:created>
  <dcterms:modified xsi:type="dcterms:W3CDTF">2018-06-19T19:13:11Z</dcterms:modified>
</cp:coreProperties>
</file>